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41"/>
  </p:notesMasterIdLst>
  <p:handoutMasterIdLst>
    <p:handoutMasterId r:id="rId42"/>
  </p:handoutMasterIdLst>
  <p:sldIdLst>
    <p:sldId id="256" r:id="rId6"/>
    <p:sldId id="257" r:id="rId7"/>
    <p:sldId id="855" r:id="rId8"/>
    <p:sldId id="860" r:id="rId9"/>
    <p:sldId id="926" r:id="rId10"/>
    <p:sldId id="927" r:id="rId11"/>
    <p:sldId id="929" r:id="rId12"/>
    <p:sldId id="930" r:id="rId13"/>
    <p:sldId id="931" r:id="rId14"/>
    <p:sldId id="932" r:id="rId15"/>
    <p:sldId id="933" r:id="rId16"/>
    <p:sldId id="258" r:id="rId17"/>
    <p:sldId id="854" r:id="rId18"/>
    <p:sldId id="873" r:id="rId19"/>
    <p:sldId id="917" r:id="rId20"/>
    <p:sldId id="919" r:id="rId21"/>
    <p:sldId id="920" r:id="rId22"/>
    <p:sldId id="921" r:id="rId23"/>
    <p:sldId id="923" r:id="rId24"/>
    <p:sldId id="922" r:id="rId25"/>
    <p:sldId id="924" r:id="rId26"/>
    <p:sldId id="925" r:id="rId27"/>
    <p:sldId id="914" r:id="rId28"/>
    <p:sldId id="934" r:id="rId29"/>
    <p:sldId id="935" r:id="rId30"/>
    <p:sldId id="858" r:id="rId31"/>
    <p:sldId id="882" r:id="rId32"/>
    <p:sldId id="856" r:id="rId33"/>
    <p:sldId id="865" r:id="rId34"/>
    <p:sldId id="911" r:id="rId35"/>
    <p:sldId id="912" r:id="rId36"/>
    <p:sldId id="913" r:id="rId37"/>
    <p:sldId id="936" r:id="rId38"/>
    <p:sldId id="916" r:id="rId39"/>
    <p:sldId id="853"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Unit Testing" id="{E555AFF3-C36A-5C46-991B-C98B2B7676A9}">
          <p14:sldIdLst>
            <p14:sldId id="855"/>
            <p14:sldId id="860"/>
            <p14:sldId id="926"/>
            <p14:sldId id="927"/>
            <p14:sldId id="929"/>
            <p14:sldId id="930"/>
            <p14:sldId id="931"/>
            <p14:sldId id="932"/>
            <p14:sldId id="933"/>
          </p14:sldIdLst>
        </p14:section>
        <p14:section name="Test Driven Development (TDD)" id="{E5C52BF2-188A-1B4E-BB6B-6481F099BAD7}">
          <p14:sldIdLst>
            <p14:sldId id="258"/>
            <p14:sldId id="854"/>
            <p14:sldId id="873"/>
            <p14:sldId id="917"/>
            <p14:sldId id="919"/>
            <p14:sldId id="920"/>
            <p14:sldId id="921"/>
            <p14:sldId id="923"/>
            <p14:sldId id="922"/>
            <p14:sldId id="924"/>
            <p14:sldId id="925"/>
            <p14:sldId id="914"/>
          </p14:sldIdLst>
        </p14:section>
        <p14:section name="Traditional Unit Testing" id="{B7FBBD88-F74D-41B9-AC84-6B313D32E19D}">
          <p14:sldIdLst>
            <p14:sldId id="934"/>
            <p14:sldId id="935"/>
          </p14:sldIdLst>
        </p14:section>
        <p14:section name="Demo 1" id="{54CCFD81-72C2-4DD7-8001-47F9859A62FC}">
          <p14:sldIdLst>
            <p14:sldId id="858"/>
            <p14:sldId id="882"/>
          </p14:sldIdLst>
        </p14:section>
        <p14:section name="Demo 2" id="{A309C4D8-5011-0842-96D3-E8DC2D1141C0}">
          <p14:sldIdLst>
            <p14:sldId id="856"/>
            <p14:sldId id="865"/>
          </p14:sldIdLst>
        </p14:section>
        <p14:section name="Resources" id="{EB59F8FB-02B9-421F-B793-66FE88B2519B}">
          <p14:sldIdLst>
            <p14:sldId id="911"/>
            <p14:sldId id="912"/>
            <p14:sldId id="913"/>
            <p14:sldId id="936"/>
            <p14:sldId id="916"/>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34A3-C90A-4775-B1CB-A74F9904D961}" v="8" dt="2021-12-15T17:29:07.2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78378" autoAdjust="0"/>
  </p:normalViewPr>
  <p:slideViewPr>
    <p:cSldViewPr snapToGrid="0" snapToObjects="1" showGuides="1">
      <p:cViewPr varScale="1">
        <p:scale>
          <a:sx n="44" d="100"/>
          <a:sy n="44" d="100"/>
        </p:scale>
        <p:origin x="1440" y="54"/>
      </p:cViewPr>
      <p:guideLst>
        <p:guide orient="horz" pos="4320"/>
        <p:guide pos="7680"/>
        <p:guide orient="horz" pos="8357"/>
      </p:guideLst>
    </p:cSldViewPr>
  </p:slideViewPr>
  <p:notesTextViewPr>
    <p:cViewPr>
      <p:scale>
        <a:sx n="1" d="1"/>
        <a:sy n="1" d="1"/>
      </p:scale>
      <p:origin x="0" y="0"/>
    </p:cViewPr>
  </p:notesTextViewPr>
  <p:notesViewPr>
    <p:cSldViewPr snapToGrid="0" snapToObjects="1">
      <p:cViewPr varScale="1">
        <p:scale>
          <a:sx n="84" d="100"/>
          <a:sy n="84" d="100"/>
        </p:scale>
        <p:origin x="305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CA11AB-2119-FB8B-3103-4199695621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3CCED4-C442-99F0-FF84-344CE5FB65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0A620F-9619-44F0-9482-CA170CBE3CA4}" type="datetimeFigureOut">
              <a:rPr lang="en-US" smtClean="0"/>
              <a:t>11/19/2025</a:t>
            </a:fld>
            <a:endParaRPr lang="en-US"/>
          </a:p>
        </p:txBody>
      </p:sp>
      <p:sp>
        <p:nvSpPr>
          <p:cNvPr id="4" name="Footer Placeholder 3">
            <a:extLst>
              <a:ext uri="{FF2B5EF4-FFF2-40B4-BE49-F238E27FC236}">
                <a16:creationId xmlns:a16="http://schemas.microsoft.com/office/drawing/2014/main" id="{C1B5644C-5473-5733-5870-DC04D33891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F5C2FC-7211-D5FC-51F5-1CD32330B9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014376-3F4F-4EA8-AEAD-73F27662A6BE}" type="slidenum">
              <a:rPr lang="en-US" smtClean="0"/>
              <a:t>‹#›</a:t>
            </a:fld>
            <a:endParaRPr lang="en-US"/>
          </a:p>
        </p:txBody>
      </p:sp>
    </p:spTree>
    <p:extLst>
      <p:ext uri="{BB962C8B-B14F-4D97-AF65-F5344CB8AC3E}">
        <p14:creationId xmlns:p14="http://schemas.microsoft.com/office/powerpoint/2010/main" val="1663186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90783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78720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687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059403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05732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7809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77872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18849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89821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49574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943582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581870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85FF4-D3B5-1D4F-BAA1-446391E33795}"/>
            </a:ext>
          </a:extLst>
        </p:cNvPr>
        <p:cNvGrpSpPr/>
        <p:nvPr/>
      </p:nvGrpSpPr>
      <p:grpSpPr>
        <a:xfrm>
          <a:off x="0" y="0"/>
          <a:ext cx="0" cy="0"/>
          <a:chOff x="0" y="0"/>
          <a:chExt cx="0" cy="0"/>
        </a:xfrm>
      </p:grpSpPr>
      <p:sp>
        <p:nvSpPr>
          <p:cNvPr id="113" name="Shape 113">
            <a:extLst>
              <a:ext uri="{FF2B5EF4-FFF2-40B4-BE49-F238E27FC236}">
                <a16:creationId xmlns:a16="http://schemas.microsoft.com/office/drawing/2014/main" id="{4E4BD809-06C3-D653-0A29-9E039F30031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a:extLst>
              <a:ext uri="{FF2B5EF4-FFF2-40B4-BE49-F238E27FC236}">
                <a16:creationId xmlns:a16="http://schemas.microsoft.com/office/drawing/2014/main" id="{C73A6A99-18A5-8C9A-9C68-00CE2D66DCCB}"/>
              </a:ext>
            </a:extLst>
          </p:cNvPr>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847259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97215-23CA-8080-EEB7-6FB949BCFDFB}"/>
            </a:ext>
          </a:extLst>
        </p:cNvPr>
        <p:cNvGrpSpPr/>
        <p:nvPr/>
      </p:nvGrpSpPr>
      <p:grpSpPr>
        <a:xfrm>
          <a:off x="0" y="0"/>
          <a:ext cx="0" cy="0"/>
          <a:chOff x="0" y="0"/>
          <a:chExt cx="0" cy="0"/>
        </a:xfrm>
      </p:grpSpPr>
      <p:sp>
        <p:nvSpPr>
          <p:cNvPr id="766" name="Shape 766">
            <a:extLst>
              <a:ext uri="{FF2B5EF4-FFF2-40B4-BE49-F238E27FC236}">
                <a16:creationId xmlns:a16="http://schemas.microsoft.com/office/drawing/2014/main" id="{B5247671-5FAE-6A1A-2595-1CF355450338}"/>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a:extLst>
              <a:ext uri="{FF2B5EF4-FFF2-40B4-BE49-F238E27FC236}">
                <a16:creationId xmlns:a16="http://schemas.microsoft.com/office/drawing/2014/main" id="{BB1189F3-7B1B-2622-D583-76EB1E158F16}"/>
              </a:ext>
            </a:extLst>
          </p:cNvPr>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457680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835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5664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79876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0919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3522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6AC99-5D60-1478-DEC9-19108A5FB317}"/>
            </a:ext>
          </a:extLst>
        </p:cNvPr>
        <p:cNvGrpSpPr/>
        <p:nvPr/>
      </p:nvGrpSpPr>
      <p:grpSpPr>
        <a:xfrm>
          <a:off x="0" y="0"/>
          <a:ext cx="0" cy="0"/>
          <a:chOff x="0" y="0"/>
          <a:chExt cx="0" cy="0"/>
        </a:xfrm>
      </p:grpSpPr>
      <p:sp>
        <p:nvSpPr>
          <p:cNvPr id="766" name="Shape 766">
            <a:extLst>
              <a:ext uri="{FF2B5EF4-FFF2-40B4-BE49-F238E27FC236}">
                <a16:creationId xmlns:a16="http://schemas.microsoft.com/office/drawing/2014/main" id="{52BDB001-F721-297F-4C01-2B630F229513}"/>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a:extLst>
              <a:ext uri="{FF2B5EF4-FFF2-40B4-BE49-F238E27FC236}">
                <a16:creationId xmlns:a16="http://schemas.microsoft.com/office/drawing/2014/main" id="{C67FB8BC-9D02-5EEA-38E1-9D6546D87BCD}"/>
              </a:ext>
            </a:extLst>
          </p:cNvPr>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595393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58768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045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0300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4019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1273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70516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3819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dotnet community // </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meaningful unit tests by example (</a:t>
            </a:r>
            <a:r>
              <a:rPr lang="en-US" b="0" i="0" dirty="0" err="1">
                <a:latin typeface="Arial" panose="020B0604020202020204" pitchFamily="34" charset="0"/>
                <a:cs typeface="Arial" panose="020B0604020202020204" pitchFamily="34" charset="0"/>
              </a:rPr>
              <a:t>.net</a:t>
            </a:r>
            <a:r>
              <a:rPr lang="en-US"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dotnet community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lang="en-US" b="0" i="0" dirty="0">
                <a:latin typeface="Arial" panose="020B0604020202020204" pitchFamily="34" charset="0"/>
                <a:cs typeface="Arial" panose="020B0604020202020204" pitchFamily="34" charset="0"/>
              </a:rPr>
              <a:t>meaningful unit tests by example (</a:t>
            </a:r>
            <a:r>
              <a:rPr lang="en-US" b="0" i="0" dirty="0" err="1">
                <a:latin typeface="Arial" panose="020B0604020202020204" pitchFamily="34" charset="0"/>
                <a:cs typeface="Arial" panose="020B0604020202020204" pitchFamily="34" charset="0"/>
              </a:rPr>
              <a:t>.net</a:t>
            </a:r>
            <a:r>
              <a:rPr lang="en-US" b="0" i="0" dirty="0">
                <a:latin typeface="Arial" panose="020B0604020202020204" pitchFamily="34" charset="0"/>
                <a:cs typeface="Arial" panose="020B0604020202020204" pitchFamily="34" charset="0"/>
              </a:rPr>
              <a:t>)</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learning.oreilly.com/library/view/test-driven-development/032114653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learning.oreilly.com/library/view/the-art-of/9781617290893/"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learning.oreilly.com/library/view/unit-testing-principles/9781617296277/"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microsoft.com/en-us/research/wp-content/uploads/2009/10/Realizing-Quality-Improvement-Through-Test-Driven-Development-Results-and-Experiences-of-Four-Industrial-Teams-nagappan_tdd.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arxiv.org/ftp/arxiv/papers/1711/1711.05082.pdf"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9708371"/>
            <a:ext cx="14244132"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a:t>.NET</a:t>
            </a:r>
            <a:endParaRPr dirty="0"/>
          </a:p>
        </p:txBody>
      </p:sp>
      <p:sp>
        <p:nvSpPr>
          <p:cNvPr id="95" name="Endava Presentation…"/>
          <p:cNvSpPr txBox="1"/>
          <p:nvPr/>
        </p:nvSpPr>
        <p:spPr>
          <a:xfrm>
            <a:off x="2991170" y="8321138"/>
            <a:ext cx="15513398"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7000" cap="none" spc="-209"/>
            </a:pPr>
            <a:r>
              <a:rPr lang="en-US" dirty="0"/>
              <a:t>Meaningful Unit Tests By Example</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6278115" cy="8685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test class per tested class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You want to be able to quickly locate all tests for a specific class (or one test class per unit of work under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If we are compelled to split unit tests for a class across multiple files, that may be an indication that the class itself is poorly designed (the class doesn't follow the SOLID principles).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One/single concept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We don't want long test functions that go testing one miscellaneous thing after another.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assert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first time an assert fails, it actually throws a special type of exception that is caught by the test runner. That also means no other lines below the line that just failed will be executed.</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Testing only one concern - A concern is a single end result from a unit of work: a return value, a change to system state, or a call to a third-party object.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One mock per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In a test where you test only one thing, there should be no more than one mock object. All other fake object will act as stubs.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Having more than one mock per test usually means you're testing more than one thing.</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Only One...</a:t>
            </a:r>
          </a:p>
        </p:txBody>
      </p:sp>
    </p:spTree>
    <p:extLst>
      <p:ext uri="{BB962C8B-B14F-4D97-AF65-F5344CB8AC3E}">
        <p14:creationId xmlns:p14="http://schemas.microsoft.com/office/powerpoint/2010/main" val="3138984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022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Avoid logic in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private methods through public methods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Don't skip trivial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boundary conditions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Use a coverage tool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easy to implement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relevant tomorrow</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Test should be consistent in its results! (should always returns the same result if you don't change anything between runs)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More Notes</a:t>
            </a:r>
          </a:p>
        </p:txBody>
      </p:sp>
    </p:spTree>
    <p:extLst>
      <p:ext uri="{BB962C8B-B14F-4D97-AF65-F5344CB8AC3E}">
        <p14:creationId xmlns:p14="http://schemas.microsoft.com/office/powerpoint/2010/main" val="1551625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Test Driven Development (TDD)</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12</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607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Many forces drive us away from clean code, and even from code that works.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Clean code that works - is the goal of TDD.</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First we'll solve the "that works" part of the problem.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Then we'll solve the "clean code" part.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This is opposite of architecture-driven development, where you solve "clean code" first, then scramble around trying to integrate into the design the things you learn as you solve the "that works" problem.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don't drive development with tests, what do you drive it with? Speculation? Specifications?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Clean Code and TDD</a:t>
            </a:r>
          </a:p>
        </p:txBody>
      </p:sp>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992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creates tests that serve as documentation. That documentation shortens developer onboarding or hand-offs of codebases. It also increases resiliency to losing knowledgeable people.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increases developer retention because it makes their jobs easier and more satisfying.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increases developer ownership and concern for quality.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helps developers focus on solving the right problems which can make them more efficient, and help ship software that better satisfies a customer's need.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TDD process allows tests to guide your implementation, resulting in more maintainable and higher-quality code.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We Need TDD?</a:t>
            </a:r>
          </a:p>
        </p:txBody>
      </p:sp>
    </p:spTree>
    <p:extLst>
      <p:ext uri="{BB962C8B-B14F-4D97-AF65-F5344CB8AC3E}">
        <p14:creationId xmlns:p14="http://schemas.microsoft.com/office/powerpoint/2010/main" val="2380018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268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1960: Nasa - Project Mercury -&gt; but not the purest TDD as we know today (test focus approach, more like test-first)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1989-1994: Smalltalk community discussions and Kent Beck </a:t>
            </a:r>
            <a:r>
              <a:rPr lang="en-US" sz="2800" b="0" dirty="0" err="1">
                <a:latin typeface="Arial" panose="020B0604020202020204" pitchFamily="34" charset="0"/>
                <a:cs typeface="Arial" panose="020B0604020202020204" pitchFamily="34" charset="0"/>
              </a:rPr>
              <a:t>smalltalk</a:t>
            </a:r>
            <a:r>
              <a:rPr lang="en-US" sz="2800" b="0" dirty="0">
                <a:latin typeface="Arial" panose="020B0604020202020204" pitchFamily="34" charset="0"/>
                <a:cs typeface="Arial" panose="020B0604020202020204" pitchFamily="34" charset="0"/>
              </a:rPr>
              <a:t> testing book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1999: Kent Beck - </a:t>
            </a:r>
            <a:r>
              <a:rPr lang="en-US" sz="2800" b="0" dirty="0" err="1">
                <a:latin typeface="Arial" panose="020B0604020202020204" pitchFamily="34" charset="0"/>
                <a:cs typeface="Arial" panose="020B0604020202020204" pitchFamily="34" charset="0"/>
              </a:rPr>
              <a:t>eXtreme</a:t>
            </a:r>
            <a:r>
              <a:rPr lang="en-US" sz="2800" b="0" dirty="0">
                <a:latin typeface="Arial" panose="020B0604020202020204" pitchFamily="34" charset="0"/>
                <a:cs typeface="Arial" panose="020B0604020202020204" pitchFamily="34" charset="0"/>
              </a:rPr>
              <a:t> Programming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2002: Kent Beck - TDD by example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2000+: Uncle Bob, Martin Fowler, etc...</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TDD History</a:t>
            </a:r>
          </a:p>
        </p:txBody>
      </p:sp>
      <p:pic>
        <p:nvPicPr>
          <p:cNvPr id="5" name="Picture 4">
            <a:extLst>
              <a:ext uri="{FF2B5EF4-FFF2-40B4-BE49-F238E27FC236}">
                <a16:creationId xmlns:a16="http://schemas.microsoft.com/office/drawing/2014/main" id="{D3D2C784-7689-48CD-8CC6-438644D4D193}"/>
              </a:ext>
            </a:extLst>
          </p:cNvPr>
          <p:cNvPicPr>
            <a:picLocks noChangeAspect="1"/>
          </p:cNvPicPr>
          <p:nvPr/>
        </p:nvPicPr>
        <p:blipFill>
          <a:blip r:embed="rId3"/>
          <a:stretch>
            <a:fillRect/>
          </a:stretch>
        </p:blipFill>
        <p:spPr>
          <a:xfrm>
            <a:off x="3729546" y="7745586"/>
            <a:ext cx="16032812" cy="5153744"/>
          </a:xfrm>
          <a:prstGeom prst="rect">
            <a:avLst/>
          </a:prstGeom>
        </p:spPr>
      </p:pic>
    </p:spTree>
    <p:extLst>
      <p:ext uri="{BB962C8B-B14F-4D97-AF65-F5344CB8AC3E}">
        <p14:creationId xmlns:p14="http://schemas.microsoft.com/office/powerpoint/2010/main" val="2616816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2206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Red - Write a little test that doesn't work, and perhaps doesn't even compile at first.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Green - Make the test work quickly, committing whatever sins necessary in the process.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Refactor - Eliminate all of the duplication created in merely getting the test to work.</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Red-Green-Refactor</a:t>
            </a:r>
          </a:p>
        </p:txBody>
      </p:sp>
      <p:pic>
        <p:nvPicPr>
          <p:cNvPr id="3" name="Picture 2">
            <a:extLst>
              <a:ext uri="{FF2B5EF4-FFF2-40B4-BE49-F238E27FC236}">
                <a16:creationId xmlns:a16="http://schemas.microsoft.com/office/drawing/2014/main" id="{4CC4CA40-AA03-4AA1-9861-24079A154259}"/>
              </a:ext>
            </a:extLst>
          </p:cNvPr>
          <p:cNvPicPr>
            <a:picLocks noChangeAspect="1"/>
          </p:cNvPicPr>
          <p:nvPr/>
        </p:nvPicPr>
        <p:blipFill>
          <a:blip r:embed="rId3"/>
          <a:stretch>
            <a:fillRect/>
          </a:stretch>
        </p:blipFill>
        <p:spPr>
          <a:xfrm>
            <a:off x="3104901" y="5599914"/>
            <a:ext cx="16880656" cy="7173326"/>
          </a:xfrm>
          <a:prstGeom prst="rect">
            <a:avLst/>
          </a:prstGeom>
        </p:spPr>
      </p:pic>
    </p:spTree>
    <p:extLst>
      <p:ext uri="{BB962C8B-B14F-4D97-AF65-F5344CB8AC3E}">
        <p14:creationId xmlns:p14="http://schemas.microsoft.com/office/powerpoint/2010/main" val="3268320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62844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Quickly add a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Run all tests and see the new one fail.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Make a little change.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4. Run all tests and see them all succeed.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5. Refactor to remove duplications.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first three phases need to go by quickly, so we get to a known state with the new functionality.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Write tests until fear is transformed into boredom.</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Rhythm of TDD</a:t>
            </a:r>
          </a:p>
        </p:txBody>
      </p:sp>
    </p:spTree>
    <p:extLst>
      <p:ext uri="{BB962C8B-B14F-4D97-AF65-F5344CB8AC3E}">
        <p14:creationId xmlns:p14="http://schemas.microsoft.com/office/powerpoint/2010/main" val="28896431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30681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You are not allowed to write any production code unless it is to make a failing unit test pass.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You are not allowed to write any more of a unit test than is sufficient to fail; and compilation failures are failures.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You are not allowed to write any more production code than is sufficient to pass the one failing unit test.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Three Laws of TDD – Uncle Bob</a:t>
            </a:r>
          </a:p>
        </p:txBody>
      </p:sp>
    </p:spTree>
    <p:extLst>
      <p:ext uri="{BB962C8B-B14F-4D97-AF65-F5344CB8AC3E}">
        <p14:creationId xmlns:p14="http://schemas.microsoft.com/office/powerpoint/2010/main" val="84403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2252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When we write a test, we imagine the perfect interface for our operation. We are telling ourselves a story about how the operation will look from the outside.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Think about how you would like the operation in your mind to appear in your code. You're writing a story. Invent the interface you wish you had.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Writing a Test (Failing Test)</a:t>
            </a:r>
          </a:p>
        </p:txBody>
      </p:sp>
    </p:spTree>
    <p:extLst>
      <p:ext uri="{BB962C8B-B14F-4D97-AF65-F5344CB8AC3E}">
        <p14:creationId xmlns:p14="http://schemas.microsoft.com/office/powerpoint/2010/main" val="548261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44700" y="6937592"/>
            <a:ext cx="10487249" cy="2225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marL="555625" indent="-555625">
              <a:lnSpc>
                <a:spcPct val="130000"/>
              </a:lnSpc>
              <a:buClr>
                <a:srgbClr val="DE411B"/>
              </a:buClr>
              <a:buSzPct val="100000"/>
              <a:buFontTx/>
              <a:buAutoNum type="arabicPeriod"/>
              <a:defRPr spc="198"/>
            </a:pPr>
            <a:r>
              <a:rPr lang="en-US" dirty="0"/>
              <a:t>Unit testing</a:t>
            </a:r>
          </a:p>
          <a:p>
            <a:pPr marL="555625" indent="-555625">
              <a:lnSpc>
                <a:spcPct val="130000"/>
              </a:lnSpc>
              <a:buClr>
                <a:srgbClr val="DE411B"/>
              </a:buClr>
              <a:buSzPct val="100000"/>
              <a:buAutoNum type="arabicPeriod"/>
              <a:defRPr spc="198"/>
            </a:pPr>
            <a:r>
              <a:rPr lang="en-US" dirty="0"/>
              <a:t>Test Driven Development (</a:t>
            </a:r>
            <a:r>
              <a:rPr lang="en-US" dirty="0" err="1"/>
              <a:t>TDd</a:t>
            </a:r>
            <a:r>
              <a:rPr lang="en-US" dirty="0"/>
              <a:t>)</a:t>
            </a:r>
          </a:p>
          <a:p>
            <a:pPr marL="555625" indent="-555625">
              <a:lnSpc>
                <a:spcPct val="130000"/>
              </a:lnSpc>
              <a:buClr>
                <a:srgbClr val="DE411B"/>
              </a:buClr>
              <a:buSzPct val="100000"/>
              <a:buAutoNum type="arabicPeriod"/>
              <a:defRPr spc="198"/>
            </a:pPr>
            <a:r>
              <a:rPr lang="en-US" dirty="0"/>
              <a:t>Traditional unit testing</a:t>
            </a:r>
          </a:p>
          <a:p>
            <a:pPr marL="555625" indent="-555625">
              <a:lnSpc>
                <a:spcPct val="130000"/>
              </a:lnSpc>
              <a:buClr>
                <a:srgbClr val="DE411B"/>
              </a:buClr>
              <a:buSzPct val="100000"/>
              <a:buAutoNum type="arabicPeriod"/>
              <a:defRPr spc="198"/>
            </a:pPr>
            <a:r>
              <a:rPr lang="en-US" dirty="0"/>
              <a:t>Demo 1</a:t>
            </a:r>
            <a:endParaRPr dirty="0"/>
          </a:p>
          <a:p>
            <a:pPr marL="555625" indent="-555625">
              <a:lnSpc>
                <a:spcPct val="130000"/>
              </a:lnSpc>
              <a:buClr>
                <a:srgbClr val="DE411B"/>
              </a:buClr>
              <a:buSzPct val="100000"/>
              <a:buAutoNum type="arabicPeriod"/>
              <a:defRPr spc="198"/>
            </a:pPr>
            <a:r>
              <a:rPr lang="en-US" dirty="0"/>
              <a:t>Demo 2</a:t>
            </a:r>
            <a:endParaRPr dirty="0"/>
          </a:p>
          <a:p>
            <a:pPr marL="555625" indent="-555625">
              <a:lnSpc>
                <a:spcPct val="130000"/>
              </a:lnSpc>
              <a:buClr>
                <a:srgbClr val="DE411B"/>
              </a:buClr>
              <a:buSzPct val="100000"/>
              <a:buAutoNum type="arabicPeriod"/>
              <a:defRPr spc="198"/>
            </a:pPr>
            <a:r>
              <a:rPr lang="en-US" dirty="0"/>
              <a:t>resources</a:t>
            </a: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722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 it (‘Till you make 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Return a constant. Once you have the test running, gradually transform the constant into an expression using variable (replace constants with variables until you have the real code)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Triangulate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Only generalize code when we have two examples or more. (Abstract the implementation when have two or more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Obvious implementation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Type in the real implementation.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If you know what to type -&gt; Obvious implementation.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don't know what to type -&gt; Fake 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the right design still isn't clear -&gt; Triangulate.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Make it Run (Green Bar Patterns)</a:t>
            </a:r>
          </a:p>
        </p:txBody>
      </p:sp>
    </p:spTree>
    <p:extLst>
      <p:ext uri="{BB962C8B-B14F-4D97-AF65-F5344CB8AC3E}">
        <p14:creationId xmlns:p14="http://schemas.microsoft.com/office/powerpoint/2010/main" val="3752963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3452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loop structures are similar. By making them identical, you can merge them.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branches of a conditional are similar. By making them identical, you can eliminate the conditional.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methods are similar. By making them identical, you can eliminate one.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Two classes are similar. By making them identical, you can eliminate one.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Make it Right (Refactoring, Duplication Removal)</a:t>
            </a:r>
          </a:p>
        </p:txBody>
      </p:sp>
    </p:spTree>
    <p:extLst>
      <p:ext uri="{BB962C8B-B14F-4D97-AF65-F5344CB8AC3E}">
        <p14:creationId xmlns:p14="http://schemas.microsoft.com/office/powerpoint/2010/main" val="4151022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30681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Before you begin, write a list of all the tests you know you will have to write (on paper, a text file or as TODO comments in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To remind us what we need to do, to keep us focused, and to tell us when we are finished.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As you make the tests run, the implementation will imply new tests. This means that the list will change.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Test List (To-Do List)</a:t>
            </a:r>
          </a:p>
        </p:txBody>
      </p:sp>
    </p:spTree>
    <p:extLst>
      <p:ext uri="{BB962C8B-B14F-4D97-AF65-F5344CB8AC3E}">
        <p14:creationId xmlns:p14="http://schemas.microsoft.com/office/powerpoint/2010/main" val="1531782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8042" y="3165147"/>
            <a:ext cx="19513880" cy="5868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Pros</a:t>
            </a:r>
            <a:br>
              <a:rPr lang="en-US" sz="360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1. Testing the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First, the test fails. After completing the implementation they pass.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Bigger test coverage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Fewer bugs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Less debugging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3. Better design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avoids over-engineering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improves the quality of the code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4. Gaining more confidence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enables changing the code without breaking it (refactoring without tests is the craziest thing)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5. Not writing the tests having in mind the implementation (not handling only the cases that are already seen in the code)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Pros and Cons</a:t>
            </a:r>
          </a:p>
        </p:txBody>
      </p:sp>
      <p:sp>
        <p:nvSpPr>
          <p:cNvPr id="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A89F747-C3F3-4649-90D1-89750B85A0F4}"/>
              </a:ext>
            </a:extLst>
          </p:cNvPr>
          <p:cNvSpPr txBox="1"/>
          <p:nvPr/>
        </p:nvSpPr>
        <p:spPr>
          <a:xfrm>
            <a:off x="1718042" y="9922785"/>
            <a:ext cx="10189504" cy="2375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Slow process?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 The only way to go fast, is to go well. - Robert C. Martin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2. Don’t want to do it?</a:t>
            </a:r>
          </a:p>
        </p:txBody>
      </p:sp>
    </p:spTree>
    <p:extLst>
      <p:ext uri="{BB962C8B-B14F-4D97-AF65-F5344CB8AC3E}">
        <p14:creationId xmlns:p14="http://schemas.microsoft.com/office/powerpoint/2010/main" val="1626769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5A9AA-D780-0CEC-8F43-2724BBD77DE1}"/>
            </a:ext>
          </a:extLst>
        </p:cNvPr>
        <p:cNvGrpSpPr/>
        <p:nvPr/>
      </p:nvGrpSpPr>
      <p:grpSpPr>
        <a:xfrm>
          <a:off x="0" y="0"/>
          <a:ext cx="0" cy="0"/>
          <a:chOff x="0" y="0"/>
          <a:chExt cx="0" cy="0"/>
        </a:xfrm>
      </p:grpSpPr>
      <p:pic>
        <p:nvPicPr>
          <p:cNvPr id="107" name="Image" descr="Image">
            <a:extLst>
              <a:ext uri="{FF2B5EF4-FFF2-40B4-BE49-F238E27FC236}">
                <a16:creationId xmlns:a16="http://schemas.microsoft.com/office/drawing/2014/main" id="{A13E7031-0459-B8AE-E327-C58B88307A93}"/>
              </a:ext>
            </a:extLst>
          </p:cNvPr>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a:extLst>
              <a:ext uri="{FF2B5EF4-FFF2-40B4-BE49-F238E27FC236}">
                <a16:creationId xmlns:a16="http://schemas.microsoft.com/office/drawing/2014/main" id="{96F4F9B7-D115-854E-9AEB-4A9210C585A6}"/>
              </a:ext>
            </a:extLst>
          </p:cNvPr>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10" name="General template…">
            <a:extLst>
              <a:ext uri="{FF2B5EF4-FFF2-40B4-BE49-F238E27FC236}">
                <a16:creationId xmlns:a16="http://schemas.microsoft.com/office/drawing/2014/main" id="{F225C21D-5CED-3BE5-6FFF-950DADB32593}"/>
              </a:ext>
            </a:extLst>
          </p:cNvPr>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Traditional Unit Testing</a:t>
            </a:r>
          </a:p>
        </p:txBody>
      </p:sp>
      <p:sp>
        <p:nvSpPr>
          <p:cNvPr id="8" name="Slide Number">
            <a:extLst>
              <a:ext uri="{FF2B5EF4-FFF2-40B4-BE49-F238E27FC236}">
                <a16:creationId xmlns:a16="http://schemas.microsoft.com/office/drawing/2014/main" id="{33530BDE-1C57-C987-8904-9D3AE429C3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24</a:t>
            </a:fld>
            <a:endParaRPr dirty="0"/>
          </a:p>
        </p:txBody>
      </p:sp>
    </p:spTree>
    <p:extLst>
      <p:ext uri="{BB962C8B-B14F-4D97-AF65-F5344CB8AC3E}">
        <p14:creationId xmlns:p14="http://schemas.microsoft.com/office/powerpoint/2010/main" val="957756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9B164-B8A6-FB10-4244-81DFBBB0068F}"/>
            </a:ext>
          </a:extLst>
        </p:cNvPr>
        <p:cNvGrpSpPr/>
        <p:nvPr/>
      </p:nvGrpSpPr>
      <p:grpSpPr>
        <a:xfrm>
          <a:off x="0" y="0"/>
          <a:ext cx="0" cy="0"/>
          <a:chOff x="0" y="0"/>
          <a:chExt cx="0" cy="0"/>
        </a:xfrm>
      </p:grpSpPr>
      <p:sp>
        <p:nvSpPr>
          <p:cNvPr id="761" name="Slide Number">
            <a:extLst>
              <a:ext uri="{FF2B5EF4-FFF2-40B4-BE49-F238E27FC236}">
                <a16:creationId xmlns:a16="http://schemas.microsoft.com/office/drawing/2014/main" id="{792E760B-1343-F075-9394-3824C22C3667}"/>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5ED34C7F-7CB0-A253-016A-598E9697AEC1}"/>
              </a:ext>
            </a:extLst>
          </p:cNvPr>
          <p:cNvSpPr txBox="1"/>
          <p:nvPr/>
        </p:nvSpPr>
        <p:spPr>
          <a:xfrm>
            <a:off x="1719953" y="3393542"/>
            <a:ext cx="13281207" cy="2206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Write the implementation.</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Find all the testing scenarios.</a:t>
            </a: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Write the unit tests.</a:t>
            </a:r>
          </a:p>
        </p:txBody>
      </p:sp>
      <p:sp>
        <p:nvSpPr>
          <p:cNvPr id="765" name="Title Goes Here">
            <a:extLst>
              <a:ext uri="{FF2B5EF4-FFF2-40B4-BE49-F238E27FC236}">
                <a16:creationId xmlns:a16="http://schemas.microsoft.com/office/drawing/2014/main" id="{07A96A4F-3888-02AA-BF04-49F5A1585EC2}"/>
              </a:ext>
            </a:extLst>
          </p:cNvPr>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Traditional Unit Testing</a:t>
            </a:r>
          </a:p>
        </p:txBody>
      </p:sp>
    </p:spTree>
    <p:extLst>
      <p:ext uri="{BB962C8B-B14F-4D97-AF65-F5344CB8AC3E}">
        <p14:creationId xmlns:p14="http://schemas.microsoft.com/office/powerpoint/2010/main" val="3589706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Demo 1</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26</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140691" cy="4053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Simple implementation where we’ll see the Red-Green-Refactor mantra using teeny-tiny steps.</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Teeny-tiny steps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TDD is not about taking teeny-tiny steps, it's about BEING able to take teeny-tiny steps.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Would I code day-to-day with steps this small? NO!</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But when things get the least bit weird, I'm glad I can!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If you can make steps too small, you can certainly make steps the right size.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Is Leap Year?</a:t>
            </a:r>
          </a:p>
        </p:txBody>
      </p:sp>
    </p:spTree>
    <p:extLst>
      <p:ext uri="{BB962C8B-B14F-4D97-AF65-F5344CB8AC3E}">
        <p14:creationId xmlns:p14="http://schemas.microsoft.com/office/powerpoint/2010/main" val="8670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Demo 2</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28</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29</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n-US" dirty="0"/>
              <a:t>Payment API</a:t>
            </a:r>
          </a:p>
        </p:txBody>
      </p:sp>
      <p:sp>
        <p:nvSpPr>
          <p:cNvPr id="6"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63F79289-3DAE-450D-BA22-E641F4FB12DF}"/>
              </a:ext>
            </a:extLst>
          </p:cNvPr>
          <p:cNvSpPr txBox="1"/>
          <p:nvPr/>
        </p:nvSpPr>
        <p:spPr>
          <a:xfrm>
            <a:off x="1719953" y="3393542"/>
            <a:ext cx="15140691" cy="3452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Simple implementation where we’ll focus on testing the logic together with the dependencies.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Trying TDD in a “real” simplified application. Web API application.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Bigger steps will be used in this TDD, also fakes are needed to solve the many external dependencies.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8583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1</a:t>
            </a:r>
            <a:endParaRPr dirty="0"/>
          </a:p>
        </p:txBody>
      </p:sp>
      <p:sp>
        <p:nvSpPr>
          <p:cNvPr id="110" name="General template…"/>
          <p:cNvSpPr txBox="1"/>
          <p:nvPr/>
        </p:nvSpPr>
        <p:spPr>
          <a:xfrm>
            <a:off x="3016570" y="9643328"/>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Unit Testing</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Resources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30</a:t>
            </a:fld>
            <a:endParaRPr dirty="0"/>
          </a:p>
        </p:txBody>
      </p:sp>
    </p:spTree>
    <p:extLst>
      <p:ext uri="{BB962C8B-B14F-4D97-AF65-F5344CB8AC3E}">
        <p14:creationId xmlns:p14="http://schemas.microsoft.com/office/powerpoint/2010/main" val="296867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31</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Test Driven Development By Example</a:t>
            </a:r>
          </a:p>
        </p:txBody>
      </p:sp>
      <p:pic>
        <p:nvPicPr>
          <p:cNvPr id="4" name="Picture 3" descr="Text&#10;&#10;Description automatically generated">
            <a:extLst>
              <a:ext uri="{FF2B5EF4-FFF2-40B4-BE49-F238E27FC236}">
                <a16:creationId xmlns:a16="http://schemas.microsoft.com/office/drawing/2014/main" id="{F4398CA8-CDB9-4365-96DB-E1AFDEF34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735" y="3128060"/>
            <a:ext cx="7232437" cy="9085976"/>
          </a:xfrm>
          <a:prstGeom prst="rect">
            <a:avLst/>
          </a:prstGeom>
        </p:spPr>
      </p:pic>
      <p:sp>
        <p:nvSpPr>
          <p:cNvPr id="2" name="TextBox 1">
            <a:extLst>
              <a:ext uri="{FF2B5EF4-FFF2-40B4-BE49-F238E27FC236}">
                <a16:creationId xmlns:a16="http://schemas.microsoft.com/office/drawing/2014/main" id="{53922EB3-3D0F-D77E-2E9A-A345500478C9}"/>
              </a:ext>
            </a:extLst>
          </p:cNvPr>
          <p:cNvSpPr txBox="1"/>
          <p:nvPr/>
        </p:nvSpPr>
        <p:spPr>
          <a:xfrm>
            <a:off x="1718042" y="12605657"/>
            <a:ext cx="10916449"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defTabSz="821531">
              <a:lnSpc>
                <a:spcPct val="100000"/>
              </a:lnSpc>
              <a:spcBef>
                <a:spcPts val="3000"/>
              </a:spcBef>
            </a:pPr>
            <a:r>
              <a:rPr lang="en-US" sz="2000" b="0" cap="none" spc="0" dirty="0" err="1">
                <a:solidFill>
                  <a:srgbClr val="5E5E5E"/>
                </a:solidFill>
                <a:latin typeface="Arial" panose="020B0604020202020204" pitchFamily="34" charset="0"/>
                <a:ea typeface="Helvetica Light"/>
                <a:cs typeface="Arial" panose="020B0604020202020204" pitchFamily="34" charset="0"/>
                <a:sym typeface="Helvetica Light"/>
              </a:rPr>
              <a:t>O’Rally</a:t>
            </a:r>
            <a:r>
              <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rPr>
              <a:t> book link  </a:t>
            </a:r>
            <a:r>
              <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hlinkClick r:id="rId4"/>
              </a:rPr>
              <a:t>https://learning.oreilly.com/library/view/test-driven-development/0321146530/</a:t>
            </a: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3353382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32</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Art of Unit Testing </a:t>
            </a:r>
            <a:r>
              <a:rPr lang="en-US"/>
              <a:t>(The Unit </a:t>
            </a:r>
            <a:r>
              <a:rPr lang="en-US" dirty="0"/>
              <a:t>Testing Bible)</a:t>
            </a:r>
          </a:p>
        </p:txBody>
      </p:sp>
      <p:pic>
        <p:nvPicPr>
          <p:cNvPr id="3" name="Picture 2" descr="Diagram&#10;&#10;Description automatically generated">
            <a:extLst>
              <a:ext uri="{FF2B5EF4-FFF2-40B4-BE49-F238E27FC236}">
                <a16:creationId xmlns:a16="http://schemas.microsoft.com/office/drawing/2014/main" id="{74106DC3-FA8B-48FF-91AF-7AC7DA5D3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872822"/>
            <a:ext cx="7582829" cy="9499599"/>
          </a:xfrm>
          <a:prstGeom prst="rect">
            <a:avLst/>
          </a:prstGeom>
        </p:spPr>
      </p:pic>
      <p:sp>
        <p:nvSpPr>
          <p:cNvPr id="2" name="TextBox 1">
            <a:extLst>
              <a:ext uri="{FF2B5EF4-FFF2-40B4-BE49-F238E27FC236}">
                <a16:creationId xmlns:a16="http://schemas.microsoft.com/office/drawing/2014/main" id="{7799EA25-254E-2514-E46E-5262E5B48099}"/>
              </a:ext>
            </a:extLst>
          </p:cNvPr>
          <p:cNvSpPr txBox="1"/>
          <p:nvPr/>
        </p:nvSpPr>
        <p:spPr>
          <a:xfrm>
            <a:off x="1718042" y="12605657"/>
            <a:ext cx="9561912"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defTabSz="821531">
              <a:lnSpc>
                <a:spcPct val="100000"/>
              </a:lnSpc>
              <a:spcBef>
                <a:spcPts val="3000"/>
              </a:spcBef>
            </a:pPr>
            <a:r>
              <a:rPr lang="en-US" sz="2000" b="0" cap="none" spc="0" dirty="0" err="1">
                <a:solidFill>
                  <a:srgbClr val="5E5E5E"/>
                </a:solidFill>
                <a:latin typeface="Arial" panose="020B0604020202020204" pitchFamily="34" charset="0"/>
                <a:ea typeface="Helvetica Light"/>
                <a:cs typeface="Arial" panose="020B0604020202020204" pitchFamily="34" charset="0"/>
                <a:sym typeface="Helvetica Light"/>
              </a:rPr>
              <a:t>O’Rally</a:t>
            </a:r>
            <a:r>
              <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rPr>
              <a:t> book link  </a:t>
            </a:r>
            <a:r>
              <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hlinkClick r:id="rId4"/>
              </a:rPr>
              <a:t>https://learning.oreilly.com/library/view/the-art-of/9781617290893/</a:t>
            </a: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912923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AC974-9ECF-12B3-18AA-3B281B8FF946}"/>
            </a:ext>
          </a:extLst>
        </p:cNvPr>
        <p:cNvGrpSpPr/>
        <p:nvPr/>
      </p:nvGrpSpPr>
      <p:grpSpPr>
        <a:xfrm>
          <a:off x="0" y="0"/>
          <a:ext cx="0" cy="0"/>
          <a:chOff x="0" y="0"/>
          <a:chExt cx="0" cy="0"/>
        </a:xfrm>
      </p:grpSpPr>
      <p:sp>
        <p:nvSpPr>
          <p:cNvPr id="761" name="Slide Number">
            <a:extLst>
              <a:ext uri="{FF2B5EF4-FFF2-40B4-BE49-F238E27FC236}">
                <a16:creationId xmlns:a16="http://schemas.microsoft.com/office/drawing/2014/main" id="{99C2D822-759F-A037-450A-D695611C1186}"/>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33</a:t>
            </a:fld>
            <a:endParaRPr/>
          </a:p>
        </p:txBody>
      </p:sp>
      <p:sp>
        <p:nvSpPr>
          <p:cNvPr id="765" name="Title Goes Here">
            <a:extLst>
              <a:ext uri="{FF2B5EF4-FFF2-40B4-BE49-F238E27FC236}">
                <a16:creationId xmlns:a16="http://schemas.microsoft.com/office/drawing/2014/main" id="{58CE8D10-BA95-BF77-EE14-0B545C549239}"/>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Unit Testing Principles, Practices, and Patterns</a:t>
            </a:r>
          </a:p>
        </p:txBody>
      </p:sp>
      <p:pic>
        <p:nvPicPr>
          <p:cNvPr id="4" name="Picture 3" descr="A book cover of a person in a green dress&#10;&#10;AI-generated content may be incorrect.">
            <a:extLst>
              <a:ext uri="{FF2B5EF4-FFF2-40B4-BE49-F238E27FC236}">
                <a16:creationId xmlns:a16="http://schemas.microsoft.com/office/drawing/2014/main" id="{AB032535-18E9-3430-7FD0-C7147BA7F68F}"/>
              </a:ext>
            </a:extLst>
          </p:cNvPr>
          <p:cNvPicPr>
            <a:picLocks noChangeAspect="1"/>
          </p:cNvPicPr>
          <p:nvPr/>
        </p:nvPicPr>
        <p:blipFill>
          <a:blip r:embed="rId3"/>
          <a:stretch>
            <a:fillRect/>
          </a:stretch>
        </p:blipFill>
        <p:spPr>
          <a:xfrm>
            <a:off x="8548540" y="3099337"/>
            <a:ext cx="7286920" cy="9166351"/>
          </a:xfrm>
          <a:prstGeom prst="rect">
            <a:avLst/>
          </a:prstGeom>
        </p:spPr>
      </p:pic>
      <p:sp>
        <p:nvSpPr>
          <p:cNvPr id="5" name="TextBox 4">
            <a:extLst>
              <a:ext uri="{FF2B5EF4-FFF2-40B4-BE49-F238E27FC236}">
                <a16:creationId xmlns:a16="http://schemas.microsoft.com/office/drawing/2014/main" id="{4B59D516-E0A1-F779-A898-41D6D99A294A}"/>
              </a:ext>
            </a:extLst>
          </p:cNvPr>
          <p:cNvSpPr txBox="1"/>
          <p:nvPr/>
        </p:nvSpPr>
        <p:spPr>
          <a:xfrm>
            <a:off x="1718042" y="12605657"/>
            <a:ext cx="11019041"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defTabSz="821531">
              <a:lnSpc>
                <a:spcPct val="100000"/>
              </a:lnSpc>
              <a:spcBef>
                <a:spcPts val="3000"/>
              </a:spcBef>
            </a:pPr>
            <a:r>
              <a:rPr lang="en-US" sz="2000" b="0" cap="none" spc="0" dirty="0" err="1">
                <a:solidFill>
                  <a:srgbClr val="5E5E5E"/>
                </a:solidFill>
                <a:latin typeface="Arial" panose="020B0604020202020204" pitchFamily="34" charset="0"/>
                <a:ea typeface="Helvetica Light"/>
                <a:cs typeface="Arial" panose="020B0604020202020204" pitchFamily="34" charset="0"/>
                <a:sym typeface="Helvetica Light"/>
              </a:rPr>
              <a:t>O’Rally</a:t>
            </a:r>
            <a:r>
              <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rPr>
              <a:t> book link: </a:t>
            </a:r>
            <a:r>
              <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hlinkClick r:id="rId4"/>
              </a:rPr>
              <a:t>https://learning.oreilly.com/library/view/unit-testing-principles/9781617296277/</a:t>
            </a: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3973804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34</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TDD Researches</a:t>
            </a:r>
          </a:p>
        </p:txBody>
      </p:sp>
      <p:sp>
        <p:nvSpPr>
          <p:cNvPr id="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CF6CEA4-8D8B-497D-A2E1-A7975550C218}"/>
              </a:ext>
            </a:extLst>
          </p:cNvPr>
          <p:cNvSpPr txBox="1"/>
          <p:nvPr/>
        </p:nvSpPr>
        <p:spPr>
          <a:xfrm>
            <a:off x="1340812" y="3700405"/>
            <a:ext cx="16010486" cy="225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Microsoft - </a:t>
            </a:r>
            <a:r>
              <a:rPr lang="en-US" sz="2800" b="0" dirty="0">
                <a:latin typeface="Arial" panose="020B0604020202020204" pitchFamily="34" charset="0"/>
                <a:cs typeface="Arial" panose="020B0604020202020204" pitchFamily="34" charset="0"/>
                <a:hlinkClick r:id="rId3"/>
              </a:rPr>
              <a:t>https://www.microsoft.com/en-us/research/wp-content/uploads/2009/10/Realizing-Quality-Improvement-Through-Test-Driven-Development-Results-and-Experiences-of-Four-Industrial-Teams-nagappan_tdd.pdf</a:t>
            </a:r>
            <a:endParaRPr lang="en-US" sz="2800" b="0" dirty="0">
              <a:latin typeface="Arial" panose="020B0604020202020204" pitchFamily="34" charset="0"/>
              <a:cs typeface="Arial" panose="020B0604020202020204" pitchFamily="34" charset="0"/>
            </a:endParaRPr>
          </a:p>
          <a:p>
            <a:pPr marL="514350" indent="-514350" defTabSz="821531">
              <a:lnSpc>
                <a:spcPct val="100000"/>
              </a:lnSpc>
              <a:spcBef>
                <a:spcPts val="3000"/>
              </a:spcBef>
              <a:buAutoNum type="arabicPeriod"/>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4"/>
              </a:rPr>
              <a:t>https://arxiv.org/ftp/arxiv/papers/1711/1711.05082.pdf</a:t>
            </a: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4208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821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Unit test is an automated piece of code that invokes the unit of work being tested and checks some assumptions about a single end result of that unit.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It's consistent in its results as long as the production code hasn't changed.</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What Is a Unit Test?</a:t>
            </a:r>
          </a:p>
        </p:txBody>
      </p:sp>
      <p:pic>
        <p:nvPicPr>
          <p:cNvPr id="5" name="Picture 4" descr="Diagram&#10;&#10;Description automatically generated">
            <a:extLst>
              <a:ext uri="{FF2B5EF4-FFF2-40B4-BE49-F238E27FC236}">
                <a16:creationId xmlns:a16="http://schemas.microsoft.com/office/drawing/2014/main" id="{00CDADB7-2142-48FD-B88B-5CA68B428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376" y="6284644"/>
            <a:ext cx="11351941" cy="5992654"/>
          </a:xfrm>
          <a:prstGeom prst="rect">
            <a:avLst/>
          </a:prstGeom>
        </p:spPr>
      </p:pic>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9346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Project - [</a:t>
            </a:r>
            <a:r>
              <a:rPr lang="en-US" sz="2800" b="0" dirty="0" err="1">
                <a:latin typeface="Arial" panose="020B0604020202020204" pitchFamily="34" charset="0"/>
                <a:cs typeface="Arial" panose="020B0604020202020204" pitchFamily="34" charset="0"/>
              </a:rPr>
              <a:t>ProjectUnderTest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UnitTests</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Class - [</a:t>
            </a:r>
            <a:r>
              <a:rPr lang="en-US" sz="2800" b="0" dirty="0" err="1">
                <a:latin typeface="Arial" panose="020B0604020202020204" pitchFamily="34" charset="0"/>
                <a:cs typeface="Arial" panose="020B0604020202020204" pitchFamily="34" charset="0"/>
              </a:rPr>
              <a:t>ClassName</a:t>
            </a:r>
            <a:r>
              <a:rPr lang="en-US" sz="2800" b="0" dirty="0">
                <a:latin typeface="Arial" panose="020B0604020202020204" pitchFamily="34" charset="0"/>
                <a:cs typeface="Arial" panose="020B0604020202020204" pitchFamily="34" charset="0"/>
              </a:rPr>
              <a:t>]Tests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Method - [</a:t>
            </a:r>
            <a:r>
              <a:rPr lang="en-US" sz="2800" b="0"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]_[</a:t>
            </a:r>
            <a:r>
              <a:rPr lang="en-US" sz="2800" b="0"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UnitOfWorkName</a:t>
            </a:r>
            <a:r>
              <a:rPr lang="en-US" sz="2800" b="0" dirty="0">
                <a:latin typeface="Arial" panose="020B0604020202020204" pitchFamily="34" charset="0"/>
                <a:cs typeface="Arial" panose="020B0604020202020204" pitchFamily="34" charset="0"/>
              </a:rPr>
              <a:t> - The name of the method or group of methods or class you're testing (usually a method).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 The condition under which the unit is tested (such as "bad login", "invalid user"...). You could describe the parameters being sent to the method. Or the initial state of the system when the unit of work is invoked (such "no user exist", "user already exists"...)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err="1">
                <a:latin typeface="Arial" panose="020B0604020202020204" pitchFamily="34" charset="0"/>
                <a:cs typeface="Arial" panose="020B0604020202020204" pitchFamily="34" charset="0"/>
              </a:rPr>
              <a:t>ExpectedBehavior</a:t>
            </a:r>
            <a:r>
              <a:rPr lang="en-US" sz="2800" b="0" dirty="0">
                <a:latin typeface="Arial" panose="020B0604020202020204" pitchFamily="34" charset="0"/>
                <a:cs typeface="Arial" panose="020B0604020202020204" pitchFamily="34" charset="0"/>
              </a:rPr>
              <a:t> - What you expect the tested method to do under the specified conditions (</a:t>
            </a:r>
            <a:r>
              <a:rPr lang="en-US" sz="2800" b="0" dirty="0" err="1">
                <a:latin typeface="Arial" panose="020B0604020202020204" pitchFamily="34" charset="0"/>
                <a:cs typeface="Arial" panose="020B0604020202020204" pitchFamily="34" charset="0"/>
              </a:rPr>
              <a:t>ScenarioUnderTest</a:t>
            </a:r>
            <a:r>
              <a:rPr lang="en-US" sz="2800" b="0" dirty="0">
                <a:latin typeface="Arial" panose="020B0604020202020204" pitchFamily="34" charset="0"/>
                <a:cs typeface="Arial" panose="020B0604020202020204" pitchFamily="34" charset="0"/>
              </a:rPr>
              <a:t>). This could be one of three possibilities: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return a value (a real value, or exception)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change the state of the system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call a third-party system.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method name explains the test like: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I call method X with Y, then it should do Z.</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Namings</a:t>
            </a:r>
            <a:endParaRPr lang="en-US" dirty="0"/>
          </a:p>
        </p:txBody>
      </p:sp>
    </p:spTree>
    <p:extLst>
      <p:ext uri="{BB962C8B-B14F-4D97-AF65-F5344CB8AC3E}">
        <p14:creationId xmlns:p14="http://schemas.microsoft.com/office/powerpoint/2010/main" val="4086011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607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Known also as Build – Operate – Check (Uncle Bob - Clean Code book)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Also similar to GWT (Given – When – Then)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Arrange</a:t>
            </a:r>
            <a:r>
              <a:rPr lang="en-US" sz="2800" b="0" dirty="0">
                <a:latin typeface="Arial" panose="020B0604020202020204" pitchFamily="34" charset="0"/>
                <a:cs typeface="Arial" panose="020B0604020202020204" pitchFamily="34" charset="0"/>
              </a:rPr>
              <a:t> objects, creating and setting them up as necessary.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Act</a:t>
            </a:r>
            <a:r>
              <a:rPr lang="en-US" sz="2800" b="0" dirty="0">
                <a:latin typeface="Arial" panose="020B0604020202020204" pitchFamily="34" charset="0"/>
                <a:cs typeface="Arial" panose="020B0604020202020204" pitchFamily="34" charset="0"/>
              </a:rPr>
              <a:t> on an object/SUT.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i="1" dirty="0">
                <a:latin typeface="Arial" panose="020B0604020202020204" pitchFamily="34" charset="0"/>
                <a:cs typeface="Arial" panose="020B0604020202020204" pitchFamily="34" charset="0"/>
              </a:rPr>
              <a:t>Assert</a:t>
            </a:r>
            <a:r>
              <a:rPr lang="en-US" sz="2800" b="0" dirty="0">
                <a:latin typeface="Arial" panose="020B0604020202020204" pitchFamily="34" charset="0"/>
                <a:cs typeface="Arial" panose="020B0604020202020204" pitchFamily="34" charset="0"/>
              </a:rPr>
              <a:t> that something is as expected.</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i="1" dirty="0">
                <a:latin typeface="Arial" panose="020B0604020202020204" pitchFamily="34" charset="0"/>
                <a:cs typeface="Arial" panose="020B0604020202020204" pitchFamily="34" charset="0"/>
              </a:rPr>
              <a:t>Notes: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SUT – System Under Test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When you test something, you refer to the thing you're testing as the SUT.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Some people use CUT (Class Under Test or Code Under Test)</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AAA (Arrange, Act, Assert)</a:t>
            </a:r>
          </a:p>
        </p:txBody>
      </p:sp>
    </p:spTree>
    <p:extLst>
      <p:ext uri="{BB962C8B-B14F-4D97-AF65-F5344CB8AC3E}">
        <p14:creationId xmlns:p14="http://schemas.microsoft.com/office/powerpoint/2010/main" val="16292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107776"/>
            <a:ext cx="20783208" cy="10701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An external dependency is an object in your system that your code under test interact with and over which you have no control. </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Fakes are used when solving external dependencies (Handwritten or Isolation frameworks)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Fakes are used to isolate the unit of work from the external dependencies.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Fake, Stub, Mock…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Fake denotes an object that looks like another object but can be used as a mock or stub! Used to describe mocks and stubs. Whether a fake is a stub or a mock depends on how it's used in the current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Stub</a:t>
            </a:r>
            <a:br>
              <a:rPr lang="en-US" sz="36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Stub</a:t>
            </a:r>
            <a:r>
              <a:rPr lang="en-US" sz="2800" b="0" dirty="0">
                <a:latin typeface="Arial" panose="020B0604020202020204" pitchFamily="34" charset="0"/>
                <a:cs typeface="Arial" panose="020B0604020202020204" pitchFamily="34" charset="0"/>
              </a:rPr>
              <a:t> is a controllable replacement for an existing dependency (or collaborator) in the system. A stub can never fail your test and is strictly there to simulate various situations.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Mock</a:t>
            </a:r>
            <a:br>
              <a:rPr lang="en-US" sz="36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Mock</a:t>
            </a:r>
            <a:r>
              <a:rPr lang="en-US" sz="2800" b="0" dirty="0">
                <a:latin typeface="Arial" panose="020B0604020202020204" pitchFamily="34" charset="0"/>
                <a:cs typeface="Arial" panose="020B0604020202020204" pitchFamily="34" charset="0"/>
              </a:rPr>
              <a:t> is a fake object in the system that DECIDES whether the unit test has passed or failed. It does so by verifying whether the object under test called the fake object as expected.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These are known also as </a:t>
            </a:r>
            <a:r>
              <a:rPr lang="en-US" sz="2800" b="0" i="1" dirty="0">
                <a:latin typeface="Arial" panose="020B0604020202020204" pitchFamily="34" charset="0"/>
                <a:cs typeface="Arial" panose="020B0604020202020204" pitchFamily="34" charset="0"/>
              </a:rPr>
              <a:t>test doubles</a:t>
            </a:r>
            <a:r>
              <a:rPr lang="en-US" sz="2800" b="0" dirty="0">
                <a:latin typeface="Arial" panose="020B0604020202020204" pitchFamily="34" charset="0"/>
                <a:cs typeface="Arial" panose="020B0604020202020204" pitchFamily="34" charset="0"/>
              </a:rPr>
              <a:t>. Test double is a generic term for any case where you replace a production object for testing purposes. Mentioned in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book -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Test Patterns.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Test doubles according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Dummy, Fake, Stubs, Spies, Mocks.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External Dependencies</a:t>
            </a:r>
          </a:p>
        </p:txBody>
      </p:sp>
    </p:spTree>
    <p:extLst>
      <p:ext uri="{BB962C8B-B14F-4D97-AF65-F5344CB8AC3E}">
        <p14:creationId xmlns:p14="http://schemas.microsoft.com/office/powerpoint/2010/main" val="2574749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084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1. Trustworthiness - Developers will want to run trustworthy tests, and they'll accept the test results with confidence. Trustworthy tests don't have bugs, and they test the right things.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2. Maintainability - Unmaintainable tests are nightmares because they can ruin project schedules, or they may be sidelined when the project is put on a more aggressive schedule. Developers will simply stop maintaining and fixing tests that take too long to change or that need to change very often on very minor production code changes.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3. Readability - This means not just being able to read a test but also figuring out the problem if the test seems to be wrong. Without readability, the other two pillars fail pretty quickly: Maintaining tests becomes harder, and you can't trust them anymore because you don't understand them.</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The Pillars of Good Unit Tests</a:t>
            </a:r>
          </a:p>
        </p:txBody>
      </p:sp>
    </p:spTree>
    <p:extLst>
      <p:ext uri="{BB962C8B-B14F-4D97-AF65-F5344CB8AC3E}">
        <p14:creationId xmlns:p14="http://schemas.microsoft.com/office/powerpoint/2010/main" val="2870303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422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Fast - Tests should be fast! They should run quickly. When tests run slow, you won't want to run them frequently.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Independent - Tests should not depend on each other! One test should not set up the conditions for the next test. You should be able to run each test independently and run the tests in any order you like. Isolated!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Repeatable - Tests should be repeatable in any environment! You should be able to run them in the production environment, in the QA environment, on your laptop while riding home on the train without a network.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Self-Validating - The tests should have a </a:t>
            </a:r>
            <a:r>
              <a:rPr lang="en-US" sz="2800" b="0" dirty="0" err="1">
                <a:latin typeface="Arial" panose="020B0604020202020204" pitchFamily="34" charset="0"/>
                <a:cs typeface="Arial" panose="020B0604020202020204" pitchFamily="34" charset="0"/>
              </a:rPr>
              <a:t>boolean</a:t>
            </a:r>
            <a:r>
              <a:rPr lang="en-US" sz="2800" b="0" dirty="0">
                <a:latin typeface="Arial" panose="020B0604020202020204" pitchFamily="34" charset="0"/>
                <a:cs typeface="Arial" panose="020B0604020202020204" pitchFamily="34" charset="0"/>
              </a:rPr>
              <a:t> output, either they pass or fail!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 Timely - The tests need to be written in a timely fashion. Unit tests should be written JUST BEFORE the production code that make them pass!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F.I.R.S.T.</a:t>
            </a:r>
          </a:p>
        </p:txBody>
      </p:sp>
    </p:spTree>
    <p:extLst>
      <p:ext uri="{BB962C8B-B14F-4D97-AF65-F5344CB8AC3E}">
        <p14:creationId xmlns:p14="http://schemas.microsoft.com/office/powerpoint/2010/main" val="3925983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05BDF74B-9CF7-4AA9-9E46-A5E60BA26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1441</TotalTime>
  <Words>2537</Words>
  <Application>Microsoft Office PowerPoint</Application>
  <PresentationFormat>Custom</PresentationFormat>
  <Paragraphs>171</Paragraphs>
  <Slides>35</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165</cp:revision>
  <dcterms:modified xsi:type="dcterms:W3CDTF">2025-11-19T14:54:48Z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